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7" d="100"/>
          <a:sy n="37" d="100"/>
        </p:scale>
        <p:origin x="-75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A800A5-8814-4978-8C11-7B1B1E52AE81}" type="datetimeFigureOut">
              <a:rPr lang="en-US" smtClean="0"/>
              <a:t>1/17/2013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90A9A5-1BAC-48E6-8ACA-F1A90F27EE1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3A716-2547-4804-9EA0-2DC84B6B4AC7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FFD86-0A81-4376-8E35-7D78E7A64882}" type="datetimeFigureOut">
              <a:rPr lang="en-US" smtClean="0"/>
              <a:t>1/17/2013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54957-F488-4B95-B9EF-8EEE0080D2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FFD86-0A81-4376-8E35-7D78E7A64882}" type="datetimeFigureOut">
              <a:rPr lang="en-US" smtClean="0"/>
              <a:t>1/17/2013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54957-F488-4B95-B9EF-8EEE0080D2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FFD86-0A81-4376-8E35-7D78E7A64882}" type="datetimeFigureOut">
              <a:rPr lang="en-US" smtClean="0"/>
              <a:t>1/17/2013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54957-F488-4B95-B9EF-8EEE0080D2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FFD86-0A81-4376-8E35-7D78E7A64882}" type="datetimeFigureOut">
              <a:rPr lang="en-US" smtClean="0"/>
              <a:t>1/17/2013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54957-F488-4B95-B9EF-8EEE0080D2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FFD86-0A81-4376-8E35-7D78E7A64882}" type="datetimeFigureOut">
              <a:rPr lang="en-US" smtClean="0"/>
              <a:t>1/17/2013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54957-F488-4B95-B9EF-8EEE0080D2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FFD86-0A81-4376-8E35-7D78E7A64882}" type="datetimeFigureOut">
              <a:rPr lang="en-US" smtClean="0"/>
              <a:t>1/17/2013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54957-F488-4B95-B9EF-8EEE0080D2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FFD86-0A81-4376-8E35-7D78E7A64882}" type="datetimeFigureOut">
              <a:rPr lang="en-US" smtClean="0"/>
              <a:t>1/17/2013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54957-F488-4B95-B9EF-8EEE0080D2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FFD86-0A81-4376-8E35-7D78E7A64882}" type="datetimeFigureOut">
              <a:rPr lang="en-US" smtClean="0"/>
              <a:t>1/17/2013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54957-F488-4B95-B9EF-8EEE0080D2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FFD86-0A81-4376-8E35-7D78E7A64882}" type="datetimeFigureOut">
              <a:rPr lang="en-US" smtClean="0"/>
              <a:t>1/17/2013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54957-F488-4B95-B9EF-8EEE0080D2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FFD86-0A81-4376-8E35-7D78E7A64882}" type="datetimeFigureOut">
              <a:rPr lang="en-US" smtClean="0"/>
              <a:t>1/17/2013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54957-F488-4B95-B9EF-8EEE0080D2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FFD86-0A81-4376-8E35-7D78E7A64882}" type="datetimeFigureOut">
              <a:rPr lang="en-US" smtClean="0"/>
              <a:t>1/17/2013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54957-F488-4B95-B9EF-8EEE0080D2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FFD86-0A81-4376-8E35-7D78E7A64882}" type="datetimeFigureOut">
              <a:rPr lang="en-US" smtClean="0"/>
              <a:t>1/17/2013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54957-F488-4B95-B9EF-8EEE0080D29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wmf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5"/>
          <p:cNvGrpSpPr/>
          <p:nvPr/>
        </p:nvGrpSpPr>
        <p:grpSpPr>
          <a:xfrm>
            <a:off x="0" y="457200"/>
            <a:ext cx="9067800" cy="6192798"/>
            <a:chOff x="0" y="457200"/>
            <a:chExt cx="9067800" cy="6192798"/>
          </a:xfrm>
        </p:grpSpPr>
        <p:sp>
          <p:nvSpPr>
            <p:cNvPr id="51" name="Rectangle 50"/>
            <p:cNvSpPr/>
            <p:nvPr/>
          </p:nvSpPr>
          <p:spPr>
            <a:xfrm>
              <a:off x="2590800" y="5410200"/>
              <a:ext cx="5257800" cy="120032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>
                  <a:rot lat="0" lon="0" rev="0"/>
                </a:camera>
                <a:lightRig rig="contrasting" dir="t">
                  <a:rot lat="0" lon="0" rev="4500000"/>
                </a:lightRig>
              </a:scene3d>
              <a:sp3d contourW="6350" prstMaterial="metal">
                <a:bevelT w="127000" h="31750" prst="relaxedInset"/>
                <a:contourClr>
                  <a:schemeClr val="accent1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en-US" sz="2400" b="1" cap="all" spc="0" dirty="0" smtClean="0">
                  <a:ln w="0"/>
                  <a:gradFill flip="none">
                    <a:gsLst>
                      <a:gs pos="0">
                        <a:schemeClr val="accent1">
                          <a:tint val="75000"/>
                          <a:shade val="75000"/>
                          <a:satMod val="170000"/>
                        </a:schemeClr>
                      </a:gs>
                      <a:gs pos="49000">
                        <a:schemeClr val="accent1">
                          <a:tint val="88000"/>
                          <a:shade val="65000"/>
                          <a:satMod val="172000"/>
                        </a:schemeClr>
                      </a:gs>
                      <a:gs pos="50000">
                        <a:schemeClr val="accent1">
                          <a:shade val="65000"/>
                          <a:satMod val="130000"/>
                        </a:schemeClr>
                      </a:gs>
                      <a:gs pos="92000">
                        <a:schemeClr val="accent1">
                          <a:shade val="50000"/>
                          <a:satMod val="120000"/>
                        </a:schemeClr>
                      </a:gs>
                      <a:gs pos="100000">
                        <a:schemeClr val="accent1">
                          <a:shade val="48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reflection blurRad="12700" stA="50000" endPos="50000" dist="5000" dir="5400000" sy="-100000" rotWithShape="0"/>
                  </a:effectLst>
                </a:rPr>
                <a:t>= </a:t>
              </a:r>
              <a:r>
                <a:rPr lang="en-US" sz="2400" b="1" cap="all" spc="0" dirty="0" smtClean="0">
                  <a:ln w="0"/>
                  <a:gradFill flip="none">
                    <a:gsLst>
                      <a:gs pos="0">
                        <a:schemeClr val="accent1">
                          <a:tint val="75000"/>
                          <a:shade val="75000"/>
                          <a:satMod val="170000"/>
                        </a:schemeClr>
                      </a:gs>
                      <a:gs pos="49000">
                        <a:schemeClr val="accent1">
                          <a:tint val="88000"/>
                          <a:shade val="65000"/>
                          <a:satMod val="172000"/>
                        </a:schemeClr>
                      </a:gs>
                      <a:gs pos="50000">
                        <a:schemeClr val="accent1">
                          <a:shade val="65000"/>
                          <a:satMod val="130000"/>
                        </a:schemeClr>
                      </a:gs>
                      <a:gs pos="92000">
                        <a:schemeClr val="accent1">
                          <a:shade val="50000"/>
                          <a:satMod val="120000"/>
                        </a:schemeClr>
                      </a:gs>
                      <a:gs pos="100000">
                        <a:schemeClr val="accent1">
                          <a:shade val="48000"/>
                          <a:satMod val="120000"/>
                        </a:schemeClr>
                      </a:gs>
                    </a:gsLst>
                    <a:lin ang="5400000"/>
                  </a:gradFill>
                  <a:effectLst/>
                </a:rPr>
                <a:t>struggle for </a:t>
              </a:r>
              <a:r>
                <a:rPr lang="en-US" sz="2400" b="1" cap="all" dirty="0" smtClean="0">
                  <a:ln w="0"/>
                  <a:gradFill flip="none">
                    <a:gsLst>
                      <a:gs pos="0">
                        <a:schemeClr val="accent1">
                          <a:tint val="75000"/>
                          <a:shade val="75000"/>
                          <a:satMod val="170000"/>
                        </a:schemeClr>
                      </a:gs>
                      <a:gs pos="49000">
                        <a:schemeClr val="accent1">
                          <a:tint val="88000"/>
                          <a:shade val="65000"/>
                          <a:satMod val="172000"/>
                        </a:schemeClr>
                      </a:gs>
                      <a:gs pos="50000">
                        <a:schemeClr val="accent1">
                          <a:shade val="65000"/>
                          <a:satMod val="130000"/>
                        </a:schemeClr>
                      </a:gs>
                      <a:gs pos="92000">
                        <a:schemeClr val="accent1">
                          <a:shade val="50000"/>
                          <a:satMod val="120000"/>
                        </a:schemeClr>
                      </a:gs>
                      <a:gs pos="100000">
                        <a:schemeClr val="accent1">
                          <a:shade val="48000"/>
                          <a:satMod val="120000"/>
                        </a:schemeClr>
                      </a:gs>
                    </a:gsLst>
                    <a:lin ang="5400000"/>
                  </a:gradFill>
                  <a:effectLst/>
                </a:rPr>
                <a:t>Race and class equity, democratic access and excellent quality for all</a:t>
              </a:r>
              <a:endParaRPr lang="en-US" sz="2400" b="1" cap="all" spc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</a:endParaRPr>
            </a:p>
          </p:txBody>
        </p:sp>
        <p:pic>
          <p:nvPicPr>
            <p:cNvPr id="1035" name="Picture 11" descr="C:\Users\Jackie\AppData\Local\Microsoft\Windows\Temporary Internet Files\Content.IE5\E7AC8BZC\MC900100936[1]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81400" y="3622305"/>
              <a:ext cx="2057400" cy="1068869"/>
            </a:xfrm>
            <a:prstGeom prst="rect">
              <a:avLst/>
            </a:prstGeom>
            <a:noFill/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14400" y="1295400"/>
              <a:ext cx="7411494" cy="40243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5" name="TextBox 4"/>
            <p:cNvSpPr txBox="1"/>
            <p:nvPr/>
          </p:nvSpPr>
          <p:spPr>
            <a:xfrm>
              <a:off x="914401" y="1281755"/>
              <a:ext cx="279679" cy="40934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latin typeface="Comic Sans MS" pitchFamily="66" charset="0"/>
                </a:rPr>
                <a:t>BROWN</a:t>
              </a:r>
            </a:p>
            <a:p>
              <a:r>
                <a:rPr lang="en-US" sz="1000" b="1" dirty="0" smtClean="0">
                  <a:latin typeface="Comic Sans MS" pitchFamily="66" charset="0"/>
                </a:rPr>
                <a:t> V</a:t>
              </a:r>
            </a:p>
            <a:p>
              <a:endParaRPr lang="en-US" sz="1000" b="1" dirty="0" smtClean="0">
                <a:latin typeface="Comic Sans MS" pitchFamily="66" charset="0"/>
              </a:endParaRPr>
            </a:p>
            <a:p>
              <a:r>
                <a:rPr lang="en-US" sz="1000" b="1" dirty="0" smtClean="0">
                  <a:latin typeface="Comic Sans MS" pitchFamily="66" charset="0"/>
                </a:rPr>
                <a:t>BOARD</a:t>
              </a:r>
            </a:p>
            <a:p>
              <a:r>
                <a:rPr lang="en-US" sz="1000" b="1" dirty="0" smtClean="0">
                  <a:latin typeface="Comic Sans MS" pitchFamily="66" charset="0"/>
                </a:rPr>
                <a:t> OF</a:t>
              </a:r>
            </a:p>
            <a:p>
              <a:r>
                <a:rPr lang="en-US" sz="1000" b="1" dirty="0" smtClean="0">
                  <a:latin typeface="Comic Sans MS" pitchFamily="66" charset="0"/>
                </a:rPr>
                <a:t> EDUCATION</a:t>
              </a:r>
              <a:endParaRPr lang="en-US" sz="1000" b="1" dirty="0">
                <a:latin typeface="Comic Sans MS" pitchFamily="66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0" y="6096000"/>
              <a:ext cx="29718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Adapted  by Union of Minority Neighborhoods from </a:t>
              </a:r>
              <a:r>
                <a:rPr lang="en-US" sz="1000" i="1" dirty="0" smtClean="0"/>
                <a:t>Managing Transitions: Making the Most of Change</a:t>
              </a:r>
              <a:r>
                <a:rPr lang="en-US" sz="1000" dirty="0" smtClean="0"/>
                <a:t>, by William Bridges, 1991</a:t>
              </a:r>
              <a:endParaRPr lang="en-US" sz="1000" dirty="0"/>
            </a:p>
          </p:txBody>
        </p:sp>
        <p:sp>
          <p:nvSpPr>
            <p:cNvPr id="25" name="Up Arrow 24"/>
            <p:cNvSpPr/>
            <p:nvPr/>
          </p:nvSpPr>
          <p:spPr>
            <a:xfrm rot="5400000">
              <a:off x="3390900" y="2324100"/>
              <a:ext cx="228600" cy="304800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Up Arrow 25"/>
            <p:cNvSpPr/>
            <p:nvPr/>
          </p:nvSpPr>
          <p:spPr>
            <a:xfrm rot="5400000">
              <a:off x="291084" y="2833116"/>
              <a:ext cx="256032" cy="381000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Up Arrow 26"/>
            <p:cNvSpPr/>
            <p:nvPr/>
          </p:nvSpPr>
          <p:spPr>
            <a:xfrm rot="5400000">
              <a:off x="519684" y="1385316"/>
              <a:ext cx="256032" cy="381000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Up Arrow 27"/>
            <p:cNvSpPr/>
            <p:nvPr/>
          </p:nvSpPr>
          <p:spPr>
            <a:xfrm rot="5400000">
              <a:off x="595884" y="4738116"/>
              <a:ext cx="256032" cy="381000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Up Arrow 28"/>
            <p:cNvSpPr/>
            <p:nvPr/>
          </p:nvSpPr>
          <p:spPr>
            <a:xfrm rot="5400000">
              <a:off x="1586484" y="3747516"/>
              <a:ext cx="256032" cy="381000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Up Arrow 29"/>
            <p:cNvSpPr/>
            <p:nvPr/>
          </p:nvSpPr>
          <p:spPr>
            <a:xfrm rot="5400000">
              <a:off x="8063484" y="1385316"/>
              <a:ext cx="256032" cy="381000"/>
            </a:xfrm>
            <a:prstGeom prst="upArrow">
              <a:avLst>
                <a:gd name="adj1" fmla="val 50000"/>
                <a:gd name="adj2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Up Arrow 30"/>
            <p:cNvSpPr/>
            <p:nvPr/>
          </p:nvSpPr>
          <p:spPr>
            <a:xfrm rot="5400000">
              <a:off x="7834884" y="2528316"/>
              <a:ext cx="256032" cy="381000"/>
            </a:xfrm>
            <a:prstGeom prst="upArrow">
              <a:avLst>
                <a:gd name="adj1" fmla="val 50000"/>
                <a:gd name="adj2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Up Arrow 37"/>
            <p:cNvSpPr/>
            <p:nvPr/>
          </p:nvSpPr>
          <p:spPr>
            <a:xfrm rot="5400000">
              <a:off x="6920484" y="3518916"/>
              <a:ext cx="256032" cy="381000"/>
            </a:xfrm>
            <a:prstGeom prst="upArrow">
              <a:avLst>
                <a:gd name="adj1" fmla="val 50000"/>
                <a:gd name="adj2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" name="Picture 2" descr="C:\Users\Jackie\AppData\Local\Microsoft\Windows\Temporary Internet Files\Content.IE5\K3U3G1X3\MC900371018[1].wmf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897040" y="1317008"/>
              <a:ext cx="1229259" cy="1305859"/>
            </a:xfrm>
            <a:prstGeom prst="rect">
              <a:avLst/>
            </a:prstGeom>
            <a:noFill/>
          </p:spPr>
        </p:pic>
        <p:sp>
          <p:nvSpPr>
            <p:cNvPr id="40" name="TextBox 39"/>
            <p:cNvSpPr txBox="1"/>
            <p:nvPr/>
          </p:nvSpPr>
          <p:spPr>
            <a:xfrm>
              <a:off x="2201840" y="1469408"/>
              <a:ext cx="10668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“Busing</a:t>
              </a:r>
              <a:r>
                <a:rPr lang="en-US" sz="1400" dirty="0" smtClean="0"/>
                <a:t>”</a:t>
              </a:r>
              <a:endParaRPr lang="en-US" sz="1400" dirty="0"/>
            </a:p>
          </p:txBody>
        </p:sp>
        <p:pic>
          <p:nvPicPr>
            <p:cNvPr id="1029" name="Picture 5" descr="C:\Users\Jackie\AppData\Local\Microsoft\Windows\Temporary Internet Files\Content.IE5\R0MXJB0E\MC900432587[1]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715000" y="2209800"/>
              <a:ext cx="1523886" cy="1523886"/>
            </a:xfrm>
            <a:prstGeom prst="rect">
              <a:avLst/>
            </a:prstGeom>
            <a:noFill/>
          </p:spPr>
        </p:pic>
        <p:sp>
          <p:nvSpPr>
            <p:cNvPr id="44" name="TextBox 43"/>
            <p:cNvSpPr txBox="1"/>
            <p:nvPr/>
          </p:nvSpPr>
          <p:spPr>
            <a:xfrm>
              <a:off x="3352800" y="457200"/>
              <a:ext cx="3048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Boston’s Transition from Legal Segregation in Education</a:t>
              </a:r>
              <a:endParaRPr lang="en-US" dirty="0"/>
            </a:p>
          </p:txBody>
        </p:sp>
        <p:sp>
          <p:nvSpPr>
            <p:cNvPr id="45" name="Up Arrow 44"/>
            <p:cNvSpPr/>
            <p:nvPr/>
          </p:nvSpPr>
          <p:spPr>
            <a:xfrm rot="5400000">
              <a:off x="8749284" y="2223516"/>
              <a:ext cx="256032" cy="381000"/>
            </a:xfrm>
            <a:prstGeom prst="upArrow">
              <a:avLst>
                <a:gd name="adj1" fmla="val 50000"/>
                <a:gd name="adj2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Up Arrow 45"/>
            <p:cNvSpPr/>
            <p:nvPr/>
          </p:nvSpPr>
          <p:spPr>
            <a:xfrm rot="5400000">
              <a:off x="8444484" y="4738116"/>
              <a:ext cx="256032" cy="381000"/>
            </a:xfrm>
            <a:prstGeom prst="upArrow">
              <a:avLst>
                <a:gd name="adj1" fmla="val 50000"/>
                <a:gd name="adj2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Up Arrow 46"/>
            <p:cNvSpPr/>
            <p:nvPr/>
          </p:nvSpPr>
          <p:spPr>
            <a:xfrm rot="5400000">
              <a:off x="5167884" y="4966716"/>
              <a:ext cx="256032" cy="381000"/>
            </a:xfrm>
            <a:prstGeom prst="upArrow">
              <a:avLst>
                <a:gd name="adj1" fmla="val 50000"/>
                <a:gd name="adj2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Up Arrow 47"/>
            <p:cNvSpPr/>
            <p:nvPr/>
          </p:nvSpPr>
          <p:spPr>
            <a:xfrm rot="5400000">
              <a:off x="2272284" y="5548884"/>
              <a:ext cx="256032" cy="381000"/>
            </a:xfrm>
            <a:prstGeom prst="upArrow">
              <a:avLst>
                <a:gd name="adj1" fmla="val 50000"/>
                <a:gd name="adj2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Up Arrow 32"/>
            <p:cNvSpPr/>
            <p:nvPr/>
          </p:nvSpPr>
          <p:spPr>
            <a:xfrm rot="5400000">
              <a:off x="4177284" y="4052316"/>
              <a:ext cx="256032" cy="381000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Up Arrow 33"/>
            <p:cNvSpPr/>
            <p:nvPr/>
          </p:nvSpPr>
          <p:spPr>
            <a:xfrm rot="5400000">
              <a:off x="5524500" y="2095500"/>
              <a:ext cx="228600" cy="304800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Up Arrow 34"/>
            <p:cNvSpPr/>
            <p:nvPr/>
          </p:nvSpPr>
          <p:spPr>
            <a:xfrm rot="5400000">
              <a:off x="595884" y="3442716"/>
              <a:ext cx="256032" cy="381000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2" name="Footer Placeholder 31"/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</p:spPr>
        <p:txBody>
          <a:bodyPr/>
          <a:lstStyle/>
          <a:p>
            <a:r>
              <a:rPr lang="en-US" smtClean="0"/>
              <a:t>Union of Minority Neighborhoods Boston Busing/Desegregation Project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</Words>
  <Application>Microsoft Office PowerPoint</Application>
  <PresentationFormat>On-screen Show (4:3)</PresentationFormat>
  <Paragraphs>12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Jackie</dc:creator>
  <cp:lastModifiedBy>Jackie</cp:lastModifiedBy>
  <cp:revision>1</cp:revision>
  <dcterms:created xsi:type="dcterms:W3CDTF">2013-01-18T00:51:02Z</dcterms:created>
  <dcterms:modified xsi:type="dcterms:W3CDTF">2013-01-18T00:51:35Z</dcterms:modified>
</cp:coreProperties>
</file>