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16C5678-EE20-4FA5-88E2-6E0BD67A2E26}" type="datetime1">
              <a:rPr lang="en-US" smtClean="0"/>
              <a:t>6/20/2012</a:t>
            </a:fld>
            <a:endParaRPr lang="en-US" dirty="0"/>
          </a:p>
        </p:txBody>
      </p:sp>
      <p:sp>
        <p:nvSpPr>
          <p:cNvPr id="8" name="Slide Number Placeholder 7"/>
          <p:cNvSpPr>
            <a:spLocks noGrp="1"/>
          </p:cNvSpPr>
          <p:nvPr>
            <p:ph type="sldNum" sz="quarter" idx="11"/>
          </p:nvPr>
        </p:nvSpPr>
        <p:spPr/>
        <p:txBody>
          <a:bodyPr/>
          <a:lstStyle/>
          <a:p>
            <a:fld id="{BA9B540C-44DA-4F69-89C9-7C84606640D3}" type="slidenum">
              <a:rPr lang="en-US" smtClean="0"/>
              <a:pPr/>
              <a:t>‹#›</a:t>
            </a:fld>
            <a:endParaRPr lang="en-US" dirty="0"/>
          </a:p>
        </p:txBody>
      </p:sp>
      <p:sp>
        <p:nvSpPr>
          <p:cNvPr id="9" name="Footer Placeholder 8"/>
          <p:cNvSpPr>
            <a:spLocks noGrp="1"/>
          </p:cNvSpPr>
          <p:nvPr>
            <p:ph type="ftr" sz="quarter" idx="12"/>
          </p:nvPr>
        </p:nvSpPr>
        <p:spPr/>
        <p:txBody>
          <a:bodyPr/>
          <a:lstStyle/>
          <a:p>
            <a:r>
              <a:rPr lang="en-US" smtClean="0"/>
              <a:t>Footer Text</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B11D738E-8962-435F-8C43-147B8DD7E819}" type="datetime1">
              <a:rPr lang="en-US" smtClean="0"/>
              <a:t>6/20/2012</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6/20/2012</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E34CF3C7-6809-4F39-BD67-A75817BDDE0A}" type="datetime1">
              <a:rPr lang="en-US" smtClean="0"/>
              <a:t>6/20/2012</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7EAEB24-CE78-465C-A726-91D0868FA48F}" type="datetime1">
              <a:rPr lang="en-US" smtClean="0"/>
              <a:t>6/20/2012</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BAADF0-1749-4E8B-9691-B44A5F8C0895}" type="datetime1">
              <a:rPr lang="en-US" smtClean="0"/>
              <a:t>6/20/2012</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6/20/2012</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6/20/2012</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6/20/2012</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051B39-B140-43FE-96DB-472A2B59CE7C}" type="datetime1">
              <a:rPr lang="en-US" smtClean="0"/>
              <a:t>6/20/2012</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6/20/2012</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0C4986D-6BE9-4264-908F-02DB36FD8D6C}" type="datetime1">
              <a:rPr lang="en-US" smtClean="0"/>
              <a:t>6/20/2012</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n-US" smtClean="0"/>
              <a:t>Footer Text</a:t>
            </a:r>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A9B540C-44DA-4F69-89C9-7C84606640D3}" type="slidenum">
              <a:rPr lang="en-US" smtClean="0"/>
              <a:pPr/>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Chinatown and Boston Schools</a:t>
            </a:r>
            <a:endParaRPr lang="en-US" dirty="0"/>
          </a:p>
        </p:txBody>
      </p:sp>
      <p:sp>
        <p:nvSpPr>
          <p:cNvPr id="3" name="Subtitle 2"/>
          <p:cNvSpPr>
            <a:spLocks noGrp="1"/>
          </p:cNvSpPr>
          <p:nvPr>
            <p:ph type="subTitle" idx="1"/>
          </p:nvPr>
        </p:nvSpPr>
        <p:spPr/>
        <p:txBody>
          <a:bodyPr/>
          <a:lstStyle/>
          <a:p>
            <a:r>
              <a:rPr lang="en-US" dirty="0" smtClean="0"/>
              <a:t>Historical Context</a:t>
            </a:r>
            <a:endParaRPr lang="en-US" dirty="0"/>
          </a:p>
        </p:txBody>
      </p:sp>
      <p:sp>
        <p:nvSpPr>
          <p:cNvPr id="4" name="Date Placeholder 3"/>
          <p:cNvSpPr>
            <a:spLocks noGrp="1"/>
          </p:cNvSpPr>
          <p:nvPr>
            <p:ph type="dt" sz="half" idx="10"/>
          </p:nvPr>
        </p:nvSpPr>
        <p:spPr/>
        <p:txBody>
          <a:bodyPr/>
          <a:lstStyle/>
          <a:p>
            <a:fld id="{216C5678-EE20-4FA5-88E2-6E0BD67A2E26}" type="datetime1">
              <a:rPr lang="en-US" smtClean="0"/>
              <a:t>6/20/2012</a:t>
            </a:fld>
            <a:endParaRPr lang="en-US" dirty="0"/>
          </a:p>
        </p:txBody>
      </p:sp>
      <p:sp>
        <p:nvSpPr>
          <p:cNvPr id="5" name="Slide Number Placeholder 4"/>
          <p:cNvSpPr>
            <a:spLocks noGrp="1"/>
          </p:cNvSpPr>
          <p:nvPr>
            <p:ph type="sldNum" sz="quarter" idx="11"/>
          </p:nvPr>
        </p:nvSpPr>
        <p:spPr/>
        <p:txBody>
          <a:bodyPr/>
          <a:lstStyle/>
          <a:p>
            <a:fld id="{BA9B540C-44DA-4F69-89C9-7C84606640D3}" type="slidenum">
              <a:rPr lang="en-US" smtClean="0"/>
              <a:pPr/>
              <a:t>1</a:t>
            </a:fld>
            <a:endParaRPr lang="en-US" dirty="0"/>
          </a:p>
        </p:txBody>
      </p:sp>
    </p:spTree>
    <p:extLst>
      <p:ext uri="{BB962C8B-B14F-4D97-AF65-F5344CB8AC3E}">
        <p14:creationId xmlns:p14="http://schemas.microsoft.com/office/powerpoint/2010/main" val="1462789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1960s</a:t>
            </a:r>
            <a:endParaRPr lang="en-US" dirty="0"/>
          </a:p>
        </p:txBody>
      </p:sp>
      <p:sp>
        <p:nvSpPr>
          <p:cNvPr id="3" name="Content Placeholder 2"/>
          <p:cNvSpPr>
            <a:spLocks noGrp="1"/>
          </p:cNvSpPr>
          <p:nvPr>
            <p:ph idx="1"/>
          </p:nvPr>
        </p:nvSpPr>
        <p:spPr/>
        <p:txBody>
          <a:bodyPr>
            <a:normAutofit lnSpcReduction="10000"/>
          </a:bodyPr>
          <a:lstStyle/>
          <a:p>
            <a:r>
              <a:rPr lang="en-US" b="1" dirty="0">
                <a:solidFill>
                  <a:schemeClr val="tx1"/>
                </a:solidFill>
              </a:rPr>
              <a:t>1966</a:t>
            </a:r>
            <a:r>
              <a:rPr lang="en-US" dirty="0">
                <a:solidFill>
                  <a:schemeClr val="tx1"/>
                </a:solidFill>
              </a:rPr>
              <a:t> – Boston is funded to plan a replacement for the old Quincy School.  New school will be a </a:t>
            </a:r>
            <a:r>
              <a:rPr lang="en-US" b="1" dirty="0">
                <a:solidFill>
                  <a:schemeClr val="tx1"/>
                </a:solidFill>
              </a:rPr>
              <a:t>community school</a:t>
            </a:r>
            <a:r>
              <a:rPr lang="en-US" dirty="0">
                <a:solidFill>
                  <a:schemeClr val="tx1"/>
                </a:solidFill>
              </a:rPr>
              <a:t>, but no one in the Chinatown community is informed of the project</a:t>
            </a:r>
            <a:r>
              <a:rPr lang="en-US" dirty="0" smtClean="0">
                <a:solidFill>
                  <a:schemeClr val="tx1"/>
                </a:solidFill>
              </a:rPr>
              <a:t>.</a:t>
            </a:r>
          </a:p>
          <a:p>
            <a:r>
              <a:rPr lang="en-US" b="1" dirty="0">
                <a:solidFill>
                  <a:schemeClr val="tx1"/>
                </a:solidFill>
              </a:rPr>
              <a:t>1969</a:t>
            </a:r>
            <a:r>
              <a:rPr lang="en-US" dirty="0">
                <a:solidFill>
                  <a:schemeClr val="tx1"/>
                </a:solidFill>
              </a:rPr>
              <a:t> – The Chinatown community demands and begins its involvement in the planning of the new neighborhood school.  Activists from Chinatown, the South End and Bay Village, planners from Tufts University and Tufts Medical Center (then the New England Medical Center), along with Boston Public School teachers and administrators, struggle to achieve a plan that respects the input of all segments of the school community. </a:t>
            </a:r>
          </a:p>
        </p:txBody>
      </p:sp>
      <p:sp>
        <p:nvSpPr>
          <p:cNvPr id="4" name="Date Placeholder 3"/>
          <p:cNvSpPr>
            <a:spLocks noGrp="1"/>
          </p:cNvSpPr>
          <p:nvPr>
            <p:ph type="dt" sz="half" idx="10"/>
          </p:nvPr>
        </p:nvSpPr>
        <p:spPr/>
        <p:txBody>
          <a:bodyPr/>
          <a:lstStyle/>
          <a:p>
            <a:fld id="{B11D738E-8962-435F-8C43-147B8DD7E819}" type="datetime1">
              <a:rPr lang="en-US" smtClean="0"/>
              <a:t>6/20/2012</a:t>
            </a:fld>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2</a:t>
            </a:fld>
            <a:endParaRPr lang="en-US"/>
          </a:p>
        </p:txBody>
      </p:sp>
    </p:spTree>
    <p:extLst>
      <p:ext uri="{BB962C8B-B14F-4D97-AF65-F5344CB8AC3E}">
        <p14:creationId xmlns:p14="http://schemas.microsoft.com/office/powerpoint/2010/main" val="4222488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1970s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a:solidFill>
                  <a:schemeClr val="tx1"/>
                </a:solidFill>
              </a:rPr>
              <a:t>1970</a:t>
            </a:r>
            <a:r>
              <a:rPr lang="en-US" dirty="0">
                <a:solidFill>
                  <a:schemeClr val="tx1"/>
                </a:solidFill>
              </a:rPr>
              <a:t> – The Boston Public Schools recognizes the needs of new immigrant students from Hong Kong due to family reunification following changes to U.S. immigration laws.  Ethnic Chinese teachers are trained and hired to teach ESL to this population</a:t>
            </a:r>
            <a:r>
              <a:rPr lang="en-US" dirty="0" smtClean="0">
                <a:solidFill>
                  <a:schemeClr val="tx1"/>
                </a:solidFill>
              </a:rPr>
              <a:t>.</a:t>
            </a:r>
          </a:p>
          <a:p>
            <a:r>
              <a:rPr lang="en-US" b="1" dirty="0">
                <a:solidFill>
                  <a:schemeClr val="tx1"/>
                </a:solidFill>
              </a:rPr>
              <a:t>1971</a:t>
            </a:r>
            <a:r>
              <a:rPr lang="en-US" dirty="0">
                <a:solidFill>
                  <a:schemeClr val="tx1"/>
                </a:solidFill>
              </a:rPr>
              <a:t> - Massachusetts enacts a law mandating bilingual education for up to three years when there were twenty or more English language learners of any language classification.  The primary goal is to teach English while students are learning the required grade level academic content through their primary language.  More ESL teachers are hired.  In addition, bilingual (Cantonese/English) teachers are hired to teach various academic subjects.  Most Asian American teachers in the Boston School system are in the bilingual program.</a:t>
            </a:r>
          </a:p>
        </p:txBody>
      </p:sp>
      <p:sp>
        <p:nvSpPr>
          <p:cNvPr id="4" name="Date Placeholder 3"/>
          <p:cNvSpPr>
            <a:spLocks noGrp="1"/>
          </p:cNvSpPr>
          <p:nvPr>
            <p:ph type="dt" sz="half" idx="10"/>
          </p:nvPr>
        </p:nvSpPr>
        <p:spPr/>
        <p:txBody>
          <a:bodyPr/>
          <a:lstStyle/>
          <a:p>
            <a:fld id="{B11D738E-8962-435F-8C43-147B8DD7E819}" type="datetime1">
              <a:rPr lang="en-US" smtClean="0"/>
              <a:t>6/20/2012</a:t>
            </a:fld>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3</a:t>
            </a:fld>
            <a:endParaRPr lang="en-US"/>
          </a:p>
        </p:txBody>
      </p:sp>
    </p:spTree>
    <p:extLst>
      <p:ext uri="{BB962C8B-B14F-4D97-AF65-F5344CB8AC3E}">
        <p14:creationId xmlns:p14="http://schemas.microsoft.com/office/powerpoint/2010/main" val="2126915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1970s</a:t>
            </a:r>
            <a:endParaRPr lang="en-US" dirty="0"/>
          </a:p>
        </p:txBody>
      </p:sp>
      <p:sp>
        <p:nvSpPr>
          <p:cNvPr id="3" name="Content Placeholder 2"/>
          <p:cNvSpPr>
            <a:spLocks noGrp="1"/>
          </p:cNvSpPr>
          <p:nvPr>
            <p:ph idx="1"/>
          </p:nvPr>
        </p:nvSpPr>
        <p:spPr/>
        <p:txBody>
          <a:bodyPr/>
          <a:lstStyle/>
          <a:p>
            <a:r>
              <a:rPr lang="en-US" b="1" dirty="0">
                <a:solidFill>
                  <a:schemeClr val="tx1"/>
                </a:solidFill>
              </a:rPr>
              <a:t>1974</a:t>
            </a:r>
            <a:r>
              <a:rPr lang="en-US" dirty="0">
                <a:solidFill>
                  <a:schemeClr val="tx1"/>
                </a:solidFill>
              </a:rPr>
              <a:t> – School desegregation by busing begins.  Students from Chinatown are bused to the North End, Brighton, and Charlestown to balance racial quotas required by the racial desegregation plan.  School assignment often hinges on whether or not a student is in the bilingual program.</a:t>
            </a:r>
          </a:p>
          <a:p>
            <a:r>
              <a:rPr lang="en-US" b="1" dirty="0">
                <a:solidFill>
                  <a:schemeClr val="tx1"/>
                </a:solidFill>
              </a:rPr>
              <a:t>1976</a:t>
            </a:r>
            <a:r>
              <a:rPr lang="en-US" dirty="0">
                <a:solidFill>
                  <a:schemeClr val="tx1"/>
                </a:solidFill>
              </a:rPr>
              <a:t> – The new Quincy School opens.  Limited seating for neighborhood children.</a:t>
            </a:r>
          </a:p>
        </p:txBody>
      </p:sp>
      <p:sp>
        <p:nvSpPr>
          <p:cNvPr id="4" name="Date Placeholder 3"/>
          <p:cNvSpPr>
            <a:spLocks noGrp="1"/>
          </p:cNvSpPr>
          <p:nvPr>
            <p:ph type="dt" sz="half" idx="10"/>
          </p:nvPr>
        </p:nvSpPr>
        <p:spPr/>
        <p:txBody>
          <a:bodyPr/>
          <a:lstStyle/>
          <a:p>
            <a:fld id="{B11D738E-8962-435F-8C43-147B8DD7E819}" type="datetime1">
              <a:rPr lang="en-US" smtClean="0"/>
              <a:t>6/20/2012</a:t>
            </a:fld>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4</a:t>
            </a:fld>
            <a:endParaRPr lang="en-US"/>
          </a:p>
        </p:txBody>
      </p:sp>
    </p:spTree>
    <p:extLst>
      <p:ext uri="{BB962C8B-B14F-4D97-AF65-F5344CB8AC3E}">
        <p14:creationId xmlns:p14="http://schemas.microsoft.com/office/powerpoint/2010/main" val="629735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1990s – Present</a:t>
            </a:r>
            <a:endParaRPr lang="en-US" dirty="0"/>
          </a:p>
        </p:txBody>
      </p:sp>
      <p:sp>
        <p:nvSpPr>
          <p:cNvPr id="3" name="Content Placeholder 2"/>
          <p:cNvSpPr>
            <a:spLocks noGrp="1"/>
          </p:cNvSpPr>
          <p:nvPr>
            <p:ph idx="1"/>
          </p:nvPr>
        </p:nvSpPr>
        <p:spPr/>
        <p:txBody>
          <a:bodyPr/>
          <a:lstStyle/>
          <a:p>
            <a:r>
              <a:rPr lang="en-US" b="1" dirty="0">
                <a:solidFill>
                  <a:schemeClr val="tx1"/>
                </a:solidFill>
              </a:rPr>
              <a:t>1995</a:t>
            </a:r>
            <a:r>
              <a:rPr lang="en-US" dirty="0">
                <a:solidFill>
                  <a:schemeClr val="tx1"/>
                </a:solidFill>
              </a:rPr>
              <a:t> – Academy of the Pacific Rim is chartered; opens in 1997.</a:t>
            </a:r>
          </a:p>
          <a:p>
            <a:r>
              <a:rPr lang="en-US" b="1" dirty="0">
                <a:solidFill>
                  <a:schemeClr val="tx1"/>
                </a:solidFill>
              </a:rPr>
              <a:t>1999</a:t>
            </a:r>
            <a:r>
              <a:rPr lang="en-US" dirty="0">
                <a:solidFill>
                  <a:schemeClr val="tx1"/>
                </a:solidFill>
              </a:rPr>
              <a:t> – Quincy Upper School opens as pilot school.</a:t>
            </a:r>
          </a:p>
          <a:p>
            <a:r>
              <a:rPr lang="en-US" b="1" dirty="0">
                <a:solidFill>
                  <a:schemeClr val="tx1"/>
                </a:solidFill>
              </a:rPr>
              <a:t>2002</a:t>
            </a:r>
            <a:r>
              <a:rPr lang="en-US" dirty="0">
                <a:solidFill>
                  <a:schemeClr val="tx1"/>
                </a:solidFill>
              </a:rPr>
              <a:t> – Massachusetts decides against the continuation of bilingual education programs, emphasizing English language learning instead</a:t>
            </a:r>
            <a:r>
              <a:rPr lang="en-US" dirty="0" smtClean="0">
                <a:solidFill>
                  <a:schemeClr val="tx1"/>
                </a:solidFill>
              </a:rPr>
              <a:t>.</a:t>
            </a:r>
            <a:endParaRPr lang="en-US" dirty="0">
              <a:solidFill>
                <a:schemeClr val="tx1"/>
              </a:solidFill>
            </a:endParaRPr>
          </a:p>
        </p:txBody>
      </p:sp>
      <p:sp>
        <p:nvSpPr>
          <p:cNvPr id="4" name="Date Placeholder 3"/>
          <p:cNvSpPr>
            <a:spLocks noGrp="1"/>
          </p:cNvSpPr>
          <p:nvPr>
            <p:ph type="dt" sz="half" idx="10"/>
          </p:nvPr>
        </p:nvSpPr>
        <p:spPr/>
        <p:txBody>
          <a:bodyPr/>
          <a:lstStyle/>
          <a:p>
            <a:fld id="{B11D738E-8962-435F-8C43-147B8DD7E819}" type="datetime1">
              <a:rPr lang="en-US" smtClean="0"/>
              <a:t>6/20/2012</a:t>
            </a:fld>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5</a:t>
            </a:fld>
            <a:endParaRPr lang="en-US"/>
          </a:p>
        </p:txBody>
      </p:sp>
    </p:spTree>
    <p:extLst>
      <p:ext uri="{BB962C8B-B14F-4D97-AF65-F5344CB8AC3E}">
        <p14:creationId xmlns:p14="http://schemas.microsoft.com/office/powerpoint/2010/main" val="18049685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4</TotalTime>
  <Words>115</Words>
  <Application>Microsoft Office PowerPoint</Application>
  <PresentationFormat>On-screen Show (4:3)</PresentationFormat>
  <Paragraphs>25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Executive</vt:lpstr>
      <vt:lpstr>Chinatown and Boston Schools</vt:lpstr>
      <vt:lpstr>1960s</vt:lpstr>
      <vt:lpstr>1970s</vt:lpstr>
      <vt:lpstr>1970s</vt:lpstr>
      <vt:lpstr>1990s – Present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Chinatown and Boston Schools</dc:title>
  <dc:creator>John Hsieh</dc:creator>
  <cp:lastModifiedBy>Meghan</cp:lastModifiedBy>
  <cp:revision>2</cp:revision>
  <dcterms:created xsi:type="dcterms:W3CDTF">2012-05-29T18:38:46Z</dcterms:created>
  <dcterms:modified xsi:type="dcterms:W3CDTF">2012-06-20T18:36:36Z</dcterms:modified>
</cp:coreProperties>
</file>