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4"/>
  </p:notesMasterIdLst>
  <p:sldIdLst>
    <p:sldId id="256" r:id="rId2"/>
    <p:sldId id="286" r:id="rId3"/>
    <p:sldId id="257" r:id="rId4"/>
    <p:sldId id="258" r:id="rId5"/>
    <p:sldId id="271" r:id="rId6"/>
    <p:sldId id="260" r:id="rId7"/>
    <p:sldId id="267" r:id="rId8"/>
    <p:sldId id="261" r:id="rId9"/>
    <p:sldId id="264" r:id="rId10"/>
    <p:sldId id="266" r:id="rId11"/>
    <p:sldId id="262" r:id="rId12"/>
    <p:sldId id="265" r:id="rId13"/>
    <p:sldId id="268" r:id="rId14"/>
    <p:sldId id="272" r:id="rId15"/>
    <p:sldId id="273" r:id="rId16"/>
    <p:sldId id="275" r:id="rId17"/>
    <p:sldId id="276" r:id="rId18"/>
    <p:sldId id="279" r:id="rId19"/>
    <p:sldId id="280" r:id="rId20"/>
    <p:sldId id="281" r:id="rId21"/>
    <p:sldId id="284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2" autoAdjust="0"/>
  </p:normalViewPr>
  <p:slideViewPr>
    <p:cSldViewPr snapToGrid="0" snapToObjects="1"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B463B-69A7-5041-AF09-CD0104671909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2E76C-6A8C-5349-BA31-C01CA96E1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39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9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01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424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88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94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3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3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 startAt="2"/>
            </a:pPr>
            <a:r>
              <a:rPr lang="en-US" dirty="0" smtClean="0"/>
              <a:t> </a:t>
            </a:r>
            <a:endParaRPr lang="en-US" baseline="0" dirty="0" smtClean="0"/>
          </a:p>
          <a:p>
            <a:pPr marL="228600" indent="-228600">
              <a:buAutoNum type="arabicPeriod" startAt="2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2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00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71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61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03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75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63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68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29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07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887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457200" lvl="1" indent="0">
              <a:buNone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65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pPr marL="914400" lvl="2" indent="0">
              <a:buNone/>
            </a:pPr>
            <a:endParaRPr lang="en-US" baseline="0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36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33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1977</a:t>
            </a:r>
          </a:p>
          <a:p>
            <a:endParaRPr lang="en-US" dirty="0" smtClean="0"/>
          </a:p>
          <a:p>
            <a:r>
              <a:rPr lang="en-US" smtClean="0"/>
              <a:t>IN 2007….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E76C-6A8C-5349-BA31-C01CA96E137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0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9438B5FA-B551-364D-9144-55E000CFBE8D}" type="datetimeFigureOut">
              <a:rPr lang="en-US" smtClean="0"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54CAAA0-97F3-5C40-89F2-DDCAB38016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00" y="1549401"/>
            <a:ext cx="8585200" cy="2082800"/>
          </a:xfrm>
        </p:spPr>
        <p:txBody>
          <a:bodyPr>
            <a:normAutofit fontScale="90000"/>
          </a:bodyPr>
          <a:lstStyle/>
          <a:p>
            <a:r>
              <a:rPr lang="en-US" sz="5300" i="1" dirty="0" smtClean="0">
                <a:solidFill>
                  <a:schemeClr val="tx2">
                    <a:lumMod val="75000"/>
                  </a:schemeClr>
                </a:solidFill>
              </a:rPr>
              <a:t>Let’s Talk</a:t>
            </a:r>
            <a:r>
              <a:rPr lang="en-US" sz="53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L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atinos and the desegregation of the Boston Public Schools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0" y="3479800"/>
            <a:ext cx="8153400" cy="27432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Miren Uriarte, PhD</a:t>
            </a:r>
          </a:p>
          <a:p>
            <a:r>
              <a:rPr 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University of Massachusetts Boston</a:t>
            </a:r>
          </a:p>
          <a:p>
            <a:r>
              <a:rPr lang="en-US" sz="1500" b="1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m</a:t>
            </a:r>
            <a:r>
              <a:rPr lang="en-US" sz="15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iren.uriarte@umb.edu</a:t>
            </a:r>
            <a:endParaRPr lang="en-US" sz="1500" b="1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b="1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en-US" sz="1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This presentation is part of a larger work entitled “</a:t>
            </a:r>
            <a:r>
              <a:rPr lang="en-US" sz="16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What Makes </a:t>
            </a:r>
            <a:r>
              <a:rPr lang="en-US" sz="16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Change?</a:t>
            </a:r>
            <a:r>
              <a:rPr lang="en-US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Bilingual Education in the Boston Public Schools, 1971-</a:t>
            </a:r>
            <a:r>
              <a:rPr lang="en-US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2010”.     </a:t>
            </a:r>
            <a:endParaRPr lang="en-US" sz="1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5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Latinos in Boston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622509"/>
              </p:ext>
            </p:extLst>
          </p:nvPr>
        </p:nvGraphicFramePr>
        <p:xfrm>
          <a:off x="647699" y="1600200"/>
          <a:ext cx="7810500" cy="32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625"/>
                <a:gridCol w="1952625"/>
                <a:gridCol w="1952625"/>
                <a:gridCol w="1952625"/>
              </a:tblGrid>
              <a:tr h="5375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1960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1970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1980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793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Total </a:t>
                      </a:r>
                      <a:r>
                        <a:rPr lang="en-US" sz="20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Latino</a:t>
                      </a:r>
                      <a:r>
                        <a:rPr lang="en-US" sz="2000" b="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Population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1,858</a:t>
                      </a:r>
                      <a:endParaRPr lang="en-US" sz="2000" b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16,637</a:t>
                      </a:r>
                      <a:endParaRPr lang="en-US" sz="2000" b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36,430</a:t>
                      </a:r>
                      <a:endParaRPr lang="en-US" sz="2000" b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375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Puerto Rican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51.40%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44.03%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51.88%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375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Cuban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17.26%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8.08%</a:t>
                      </a:r>
                    </a:p>
                  </a:txBody>
                  <a:tcPr marL="0" marR="0" marT="0" marB="0" anchor="ctr"/>
                </a:tc>
              </a:tr>
              <a:tr h="7938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Other nationalities</a:t>
                      </a:r>
                      <a:endParaRPr lang="en-US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48.6%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38.71%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30.04%</a:t>
                      </a:r>
                      <a:endParaRPr lang="en-US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1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34271"/>
                </a:solidFill>
              </a:rPr>
              <a:t>Conditions </a:t>
            </a:r>
            <a:br>
              <a:rPr lang="en-US" dirty="0" smtClean="0">
                <a:solidFill>
                  <a:srgbClr val="234271"/>
                </a:solidFill>
              </a:rPr>
            </a:br>
            <a:r>
              <a:rPr lang="en-US" dirty="0" smtClean="0">
                <a:solidFill>
                  <a:srgbClr val="234271"/>
                </a:solidFill>
              </a:rPr>
              <a:t>….of Migrants in the Farms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62" y="1655195"/>
            <a:ext cx="4352587" cy="4551786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437918"/>
              </p:ext>
            </p:extLst>
          </p:nvPr>
        </p:nvGraphicFramePr>
        <p:xfrm>
          <a:off x="4666544" y="1655196"/>
          <a:ext cx="4266962" cy="455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Document" r:id="rId6" imgW="5943600" imgH="4648200" progId="Word.Document.12">
                  <p:embed/>
                </p:oleObj>
              </mc:Choice>
              <mc:Fallback>
                <p:oleObj name="Document" r:id="rId6" imgW="5943600" imgH="4648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66544" y="1655196"/>
                        <a:ext cx="4266962" cy="45517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18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882"/>
            <a:ext cx="8229600" cy="8846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234271"/>
                </a:solidFill>
              </a:rPr>
              <a:t>….of Migrants in the City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29" y="984556"/>
            <a:ext cx="4293863" cy="558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1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882"/>
            <a:ext cx="8229600" cy="8846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234271"/>
                </a:solidFill>
              </a:rPr>
              <a:t>Villa Victoria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29" y="984556"/>
            <a:ext cx="4293863" cy="5588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984556"/>
            <a:ext cx="8790022" cy="19784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333" y="2963007"/>
            <a:ext cx="5334000" cy="38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5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3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34271"/>
                </a:solidFill>
              </a:rPr>
              <a:t>C</a:t>
            </a:r>
            <a:r>
              <a:rPr lang="en-US" dirty="0" smtClean="0">
                <a:solidFill>
                  <a:srgbClr val="234271"/>
                </a:solidFill>
              </a:rPr>
              <a:t>hildren out of school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2600"/>
            <a:ext cx="9144000" cy="177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4601"/>
            <a:ext cx="9144000" cy="115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97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93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34271"/>
                </a:solidFill>
              </a:rPr>
              <a:t>C</a:t>
            </a:r>
            <a:r>
              <a:rPr lang="en-US" dirty="0" smtClean="0">
                <a:solidFill>
                  <a:srgbClr val="234271"/>
                </a:solidFill>
              </a:rPr>
              <a:t>hildren out of school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2600"/>
            <a:ext cx="9144000" cy="1777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4601"/>
            <a:ext cx="9144000" cy="11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0" y="5103673"/>
            <a:ext cx="9144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i="0" u="none" strike="noStrike" baseline="0" dirty="0" smtClean="0"/>
              <a:t>3d of Spanish speakers out of school</a:t>
            </a:r>
          </a:p>
          <a:p>
            <a:r>
              <a:rPr lang="en-US" b="0" i="0" u="none" strike="noStrike" baseline="0" dirty="0" smtClean="0"/>
              <a:t>Taylor, F</a:t>
            </a:r>
          </a:p>
          <a:p>
            <a:r>
              <a:rPr lang="en-US" b="0" i="1" u="none" strike="noStrike" baseline="0" dirty="0" smtClean="0"/>
              <a:t>Boston Globe (1960-1981); </a:t>
            </a:r>
            <a:r>
              <a:rPr lang="en-US" b="0" i="0" u="none" strike="noStrike" baseline="0" dirty="0" smtClean="0"/>
              <a:t>Nov 19, 1970; </a:t>
            </a:r>
            <a:r>
              <a:rPr lang="da-DK" b="0" i="0" u="none" strike="noStrike" baseline="0" dirty="0" err="1" smtClean="0"/>
              <a:t>pg</a:t>
            </a:r>
            <a:r>
              <a:rPr lang="da-DK" b="0" i="0" u="none" strike="noStrike" baseline="0" dirty="0" smtClean="0"/>
              <a:t>.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1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700"/>
            <a:ext cx="8229600" cy="838200"/>
          </a:xfrm>
        </p:spPr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Conditions in the schools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8738"/>
            <a:ext cx="9144000" cy="3979862"/>
          </a:xfrm>
          <a:prstGeom prst="rect">
            <a:avLst/>
          </a:prstGeom>
        </p:spPr>
      </p:pic>
      <p:sp>
        <p:nvSpPr>
          <p:cNvPr id="4" name="Up Arrow 3"/>
          <p:cNvSpPr/>
          <p:nvPr/>
        </p:nvSpPr>
        <p:spPr>
          <a:xfrm>
            <a:off x="1168400" y="5308600"/>
            <a:ext cx="822960" cy="1117600"/>
          </a:xfrm>
          <a:prstGeom prst="upArrow">
            <a:avLst/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76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6"/>
            <a:ext cx="7583488" cy="2043953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234271"/>
                </a:solidFill>
              </a:rPr>
              <a:t>Latinos organize educational programs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600" dirty="0" smtClean="0"/>
              <a:t>Summer Programs 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41700"/>
            <a:ext cx="9144000" cy="31877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8097520" y="5080000"/>
            <a:ext cx="822960" cy="520700"/>
          </a:xfrm>
          <a:prstGeom prst="leftArrow">
            <a:avLst>
              <a:gd name="adj1" fmla="val 50000"/>
              <a:gd name="adj2" fmla="val 51543"/>
            </a:avLst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4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Bilingual Clusters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4601"/>
            <a:ext cx="9144000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4601"/>
            <a:ext cx="9144000" cy="3581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11495">
            <a:off x="42193" y="3788862"/>
            <a:ext cx="9144000" cy="1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Transitional Bilingual Education Law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500"/>
            <a:ext cx="9144000" cy="351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0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34271"/>
                </a:solidFill>
              </a:rPr>
              <a:t>Transitional Bilingual Education Law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500"/>
            <a:ext cx="9144000" cy="35178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51" y="3213100"/>
            <a:ext cx="72390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8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Desegregation…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9400"/>
            <a:ext cx="30226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Desegregation…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1549400"/>
            <a:ext cx="28575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351" y="1054100"/>
            <a:ext cx="57531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Desegregation…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9400"/>
            <a:ext cx="30226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600" y="1168400"/>
            <a:ext cx="5753100" cy="4051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83179">
            <a:off x="241443" y="2300204"/>
            <a:ext cx="8728057" cy="349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Problems Continued…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84" y="1054100"/>
            <a:ext cx="6765416" cy="5669280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5214620" y="5488940"/>
            <a:ext cx="822960" cy="822960"/>
          </a:xfrm>
          <a:prstGeom prst="leftArrow">
            <a:avLst/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2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Problems Continued…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84" y="1054100"/>
            <a:ext cx="5959111" cy="5669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0800"/>
            <a:ext cx="91440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8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Problems Continued…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84" y="1054100"/>
            <a:ext cx="5959111" cy="5669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0800"/>
            <a:ext cx="9144000" cy="196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04892"/>
            <a:ext cx="9144000" cy="386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3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When Phase 2 starts…</a:t>
            </a:r>
            <a:endParaRPr lang="en-US" dirty="0">
              <a:solidFill>
                <a:srgbClr val="23427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232647"/>
            <a:ext cx="8483600" cy="530785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234271"/>
                </a:solidFill>
              </a:rPr>
              <a:t>Safety</a:t>
            </a:r>
          </a:p>
          <a:p>
            <a:r>
              <a:rPr lang="en-US" sz="2800" b="1" dirty="0" smtClean="0">
                <a:solidFill>
                  <a:srgbClr val="234271"/>
                </a:solidFill>
              </a:rPr>
              <a:t>Assignment</a:t>
            </a:r>
          </a:p>
          <a:p>
            <a:pPr lvl="1"/>
            <a:r>
              <a:rPr lang="en-US" sz="2800" dirty="0" smtClean="0">
                <a:solidFill>
                  <a:srgbClr val="234271"/>
                </a:solidFill>
              </a:rPr>
              <a:t>Latinos were considered “other minority”</a:t>
            </a:r>
          </a:p>
          <a:p>
            <a:pPr lvl="2"/>
            <a:r>
              <a:rPr lang="en-US" sz="2400" dirty="0" smtClean="0">
                <a:solidFill>
                  <a:srgbClr val="234271"/>
                </a:solidFill>
              </a:rPr>
              <a:t>used to racially balance heavily black or heavily white schools </a:t>
            </a:r>
            <a:r>
              <a:rPr lang="en-US" sz="2400" dirty="0">
                <a:solidFill>
                  <a:srgbClr val="234271"/>
                </a:solidFill>
              </a:rPr>
              <a:t>without a clear </a:t>
            </a:r>
            <a:r>
              <a:rPr lang="en-US" sz="2400" dirty="0" smtClean="0">
                <a:solidFill>
                  <a:srgbClr val="234271"/>
                </a:solidFill>
              </a:rPr>
              <a:t>pattern</a:t>
            </a:r>
            <a:endParaRPr lang="en-US" sz="2600" dirty="0" smtClean="0">
              <a:solidFill>
                <a:srgbClr val="234271"/>
              </a:solidFill>
            </a:endParaRPr>
          </a:p>
          <a:p>
            <a:r>
              <a:rPr lang="en-US" sz="2800" b="1" dirty="0" smtClean="0">
                <a:solidFill>
                  <a:srgbClr val="234271"/>
                </a:solidFill>
              </a:rPr>
              <a:t>Bilingual Education Programs</a:t>
            </a:r>
          </a:p>
          <a:p>
            <a:pPr lvl="1"/>
            <a:r>
              <a:rPr lang="en-US" sz="2400" dirty="0">
                <a:solidFill>
                  <a:srgbClr val="234271"/>
                </a:solidFill>
              </a:rPr>
              <a:t>Clustering needed for bilingual programs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159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rgbClr val="234271"/>
                </a:solidFill>
              </a:rPr>
              <a:t>Comité</a:t>
            </a:r>
            <a:r>
              <a:rPr lang="en-US" sz="4000" dirty="0" smtClean="0">
                <a:solidFill>
                  <a:srgbClr val="234271"/>
                </a:solidFill>
              </a:rPr>
              <a:t> de Padres en </a:t>
            </a:r>
            <a:r>
              <a:rPr lang="en-US" sz="4000" dirty="0" err="1" smtClean="0">
                <a:solidFill>
                  <a:srgbClr val="234271"/>
                </a:solidFill>
              </a:rPr>
              <a:t>Defensa</a:t>
            </a:r>
            <a:r>
              <a:rPr lang="en-US" sz="4000" dirty="0" smtClean="0">
                <a:solidFill>
                  <a:srgbClr val="234271"/>
                </a:solidFill>
              </a:rPr>
              <a:t> de la </a:t>
            </a:r>
            <a:r>
              <a:rPr lang="en-US" sz="4000" dirty="0" err="1" smtClean="0">
                <a:solidFill>
                  <a:srgbClr val="234271"/>
                </a:solidFill>
              </a:rPr>
              <a:t>Educación</a:t>
            </a:r>
            <a:r>
              <a:rPr lang="en-US" sz="4000" dirty="0" smtClean="0">
                <a:solidFill>
                  <a:srgbClr val="234271"/>
                </a:solidFill>
              </a:rPr>
              <a:t> </a:t>
            </a:r>
            <a:r>
              <a:rPr lang="en-US" sz="4000" dirty="0" err="1" smtClean="0">
                <a:solidFill>
                  <a:srgbClr val="234271"/>
                </a:solidFill>
              </a:rPr>
              <a:t>Bilingüe</a:t>
            </a:r>
            <a:endParaRPr lang="en-US" sz="4000" dirty="0">
              <a:solidFill>
                <a:srgbClr val="23427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700" y="1600200"/>
            <a:ext cx="8077200" cy="429101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234271"/>
                </a:solidFill>
              </a:rPr>
              <a:t>Plaintiff Intervener in the </a:t>
            </a:r>
            <a:r>
              <a:rPr lang="en-US" dirty="0" err="1" smtClean="0">
                <a:solidFill>
                  <a:srgbClr val="234271"/>
                </a:solidFill>
              </a:rPr>
              <a:t>desegration</a:t>
            </a:r>
            <a:r>
              <a:rPr lang="en-US" dirty="0" smtClean="0">
                <a:solidFill>
                  <a:srgbClr val="234271"/>
                </a:solidFill>
              </a:rPr>
              <a:t> case; continued in this role until the end of the court’s oversight in 1985</a:t>
            </a:r>
          </a:p>
          <a:p>
            <a:r>
              <a:rPr lang="en-US" dirty="0" smtClean="0">
                <a:solidFill>
                  <a:srgbClr val="234271"/>
                </a:solidFill>
              </a:rPr>
              <a:t>Vehicle for the inclusion of issues related to the rights of non-English speakers in the case</a:t>
            </a:r>
          </a:p>
          <a:p>
            <a:r>
              <a:rPr lang="en-US" dirty="0" smtClean="0">
                <a:solidFill>
                  <a:srgbClr val="234271"/>
                </a:solidFill>
              </a:rPr>
              <a:t>Focused on programmatic issues</a:t>
            </a:r>
          </a:p>
          <a:p>
            <a:pPr marL="0" indent="0">
              <a:buNone/>
            </a:pP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</a:rPr>
              <a:t>“The </a:t>
            </a:r>
            <a:r>
              <a:rPr lang="en-US" sz="1900" i="1" dirty="0" err="1">
                <a:solidFill>
                  <a:schemeClr val="tx2">
                    <a:lumMod val="75000"/>
                  </a:schemeClr>
                </a:solidFill>
              </a:rPr>
              <a:t>Comité</a:t>
            </a:r>
            <a:r>
              <a:rPr lang="en-US" sz="1900" i="1" dirty="0">
                <a:solidFill>
                  <a:schemeClr val="tx2">
                    <a:lumMod val="75000"/>
                  </a:schemeClr>
                </a:solidFill>
              </a:rPr>
              <a:t> based its recommendations on educational, rather than racial grounds.  It called assignments based on program need –bilingual education, in this case –as a first 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</a:rPr>
              <a:t>priority”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M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Cohen, 7 parties file their ideas on school plan. The Boston Globe, Mar 4, 1975</a:t>
            </a:r>
          </a:p>
          <a:p>
            <a:endParaRPr lang="en-US" dirty="0">
              <a:solidFill>
                <a:srgbClr val="23427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25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34271"/>
                </a:solidFill>
              </a:rPr>
              <a:t>By 1977…</a:t>
            </a:r>
            <a:endParaRPr lang="en-US" dirty="0">
              <a:solidFill>
                <a:srgbClr val="23427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46" y="1866900"/>
            <a:ext cx="8296553" cy="101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699" y="2882900"/>
            <a:ext cx="6817981" cy="264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79463" y="4363720"/>
            <a:ext cx="822960" cy="822960"/>
          </a:xfrm>
          <a:prstGeom prst="rightArrow">
            <a:avLst/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932</TotalTime>
  <Words>325</Words>
  <Application>Microsoft Office PowerPoint</Application>
  <PresentationFormat>On-screen Show (4:3)</PresentationFormat>
  <Paragraphs>109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Summer</vt:lpstr>
      <vt:lpstr>Document</vt:lpstr>
      <vt:lpstr>Let’s Talk:  Latinos and the desegregation of the Boston Public Schools </vt:lpstr>
      <vt:lpstr>Latinos in Boston</vt:lpstr>
      <vt:lpstr>Conditions  ….of Migrants in the Farms</vt:lpstr>
      <vt:lpstr>….of Migrants in the City</vt:lpstr>
      <vt:lpstr>Villa Victoria</vt:lpstr>
      <vt:lpstr>Children out of school</vt:lpstr>
      <vt:lpstr>Children out of school</vt:lpstr>
      <vt:lpstr>Conditions in the schools</vt:lpstr>
      <vt:lpstr>  Latinos organize educational programs  Summer Programs  </vt:lpstr>
      <vt:lpstr>Bilingual Clusters</vt:lpstr>
      <vt:lpstr>PowerPoint Presentation</vt:lpstr>
      <vt:lpstr>Transitional Bilingual Education Law</vt:lpstr>
      <vt:lpstr>Transitional Bilingual Education Law</vt:lpstr>
      <vt:lpstr>Desegregation…</vt:lpstr>
      <vt:lpstr>Desegregation…</vt:lpstr>
      <vt:lpstr>Desegregation…</vt:lpstr>
      <vt:lpstr>Problems Continued…</vt:lpstr>
      <vt:lpstr>Problems Continued…</vt:lpstr>
      <vt:lpstr>Problems Continued…</vt:lpstr>
      <vt:lpstr>When Phase 2 starts…</vt:lpstr>
      <vt:lpstr>Comité de Padres en Defensa de la Educación Bilingüe</vt:lpstr>
      <vt:lpstr>By 1977…</vt:lpstr>
    </vt:vector>
  </TitlesOfParts>
  <Company>UMass Boston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Miren Uriarte</dc:creator>
  <cp:lastModifiedBy>Meghan</cp:lastModifiedBy>
  <cp:revision>48</cp:revision>
  <cp:lastPrinted>2012-06-10T16:27:21Z</cp:lastPrinted>
  <dcterms:created xsi:type="dcterms:W3CDTF">2012-06-07T18:07:02Z</dcterms:created>
  <dcterms:modified xsi:type="dcterms:W3CDTF">2012-07-06T16:18:22Z</dcterms:modified>
</cp:coreProperties>
</file>